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87" r:id="rId4"/>
    <p:sldId id="259" r:id="rId5"/>
    <p:sldId id="260" r:id="rId6"/>
    <p:sldId id="280" r:id="rId7"/>
    <p:sldId id="281" r:id="rId8"/>
    <p:sldId id="277" r:id="rId9"/>
    <p:sldId id="297" r:id="rId10"/>
    <p:sldId id="264" r:id="rId11"/>
    <p:sldId id="273" r:id="rId12"/>
    <p:sldId id="298" r:id="rId13"/>
    <p:sldId id="262" r:id="rId14"/>
    <p:sldId id="274" r:id="rId15"/>
    <p:sldId id="275" r:id="rId16"/>
    <p:sldId id="276" r:id="rId17"/>
    <p:sldId id="299" r:id="rId18"/>
    <p:sldId id="300" r:id="rId19"/>
    <p:sldId id="279" r:id="rId20"/>
    <p:sldId id="263" r:id="rId21"/>
    <p:sldId id="272" r:id="rId22"/>
    <p:sldId id="282" r:id="rId23"/>
    <p:sldId id="301" r:id="rId24"/>
    <p:sldId id="288" r:id="rId25"/>
    <p:sldId id="289" r:id="rId26"/>
    <p:sldId id="283" r:id="rId27"/>
    <p:sldId id="296" r:id="rId28"/>
    <p:sldId id="284" r:id="rId29"/>
    <p:sldId id="269" r:id="rId30"/>
    <p:sldId id="267" r:id="rId31"/>
    <p:sldId id="268" r:id="rId32"/>
    <p:sldId id="271" r:id="rId33"/>
    <p:sldId id="266" r:id="rId34"/>
    <p:sldId id="302" r:id="rId35"/>
    <p:sldId id="285" r:id="rId36"/>
    <p:sldId id="258" r:id="rId37"/>
    <p:sldId id="286" r:id="rId38"/>
    <p:sldId id="292" r:id="rId39"/>
    <p:sldId id="290" r:id="rId40"/>
    <p:sldId id="291" r:id="rId41"/>
    <p:sldId id="295" r:id="rId42"/>
    <p:sldId id="29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A99FA4-313C-49FC-B450-E7BE68EC8B92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07AA459-BCF9-4334-A365-EF96D7CB11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2F3925-D2D0-4D6A-AF22-59DA8632546D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13E3CFC-EEAE-4EB5-BAF0-76F2E13559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D98EA-DD0D-4770-A876-2BCC17A22565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CD9143-8761-4647-8279-B628DB6FB973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919C5C-10D2-45B0-896B-EDCA9C9507F4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193510-77F7-4753-B64B-B62129C57814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AF0021-BD03-48DB-9B41-75EADA711EDC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C966CD-8C9F-469F-AD7A-F654C718700E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E6AFA1-562F-4DBD-AB29-C2D8596AFB9B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A45992-4FB0-4CE0-8866-A60342CA2F3F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EECE97-C323-4753-9BA6-8E0EB0D93DC4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F94F4A-9D57-4EAE-858A-C436A3993260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C08365-9CFD-4F9B-B968-BAB48385B9ED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EED408-D75A-4130-B53B-7BD953590AF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D11EE0-E219-4199-9F43-5D349F4078F2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BC682B-908E-40EC-B2F8-829F62DD7D24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B74D510-72EC-4352-B109-81549D0F4562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C8CDF0-4A83-4429-B5A4-FBA306866AAA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CFB11CE-B846-411B-8214-1199C21F1C40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FB4DF6-33C8-4951-A925-C075C7A7B53D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9C6AD3B-EAAB-423A-87E6-1ED227E458B1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697C8A-2C40-4C8A-9814-EB8F2166BA98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1327E3-79CC-4237-8227-B125114A1A17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22C2D-84CE-4BE2-B270-D46AAE7FCAC5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93C38C-C51C-4583-8EE4-211EED989BB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826D6E-5001-454E-B7F5-221312D5F925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0CF2B2-D4D9-4A0A-B524-B5061FD668BD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780680-3AAF-4918-8228-6C24EFA15BCA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F82410-ACD0-4903-BE5F-7E0012B57FD5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817A09-9958-4B0A-AB71-971969EFC62C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5F3A35-B7AA-4DD3-9522-4B17709F143B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957A77-E19D-4E0E-85E5-F9E338B6A0A5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FEF6A6-D127-4C6B-9FF2-E582FBCF833C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C47920-802F-4379-8F95-FFF19F974C69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AA2BCAE-58F8-4382-A34C-B228443AEF10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490968E-4717-412B-9261-8AD42E52B59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8451A1-33EC-40B7-BA94-95931CE6A3F5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7BFB2F-7A5C-4F3F-B7A0-62560E7CEEED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8F8194-F6B5-44D1-A083-078099422EDF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47B403-81AA-43D6-A0C1-654DE312B842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F3D2FB-D4BF-4D29-80DB-B5402151B56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9F1071-58B7-44B1-852D-68545D928D11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249752-746B-438E-9410-632C823CA66C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1FA08A-3C4B-4047-82F4-033223F7F453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A1C7-675F-43CC-AFFD-06521757B2DA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31FA-2CD9-41DC-BD23-32C910141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67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691E-341F-41DF-9C82-CAB7D8B39AA6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50072-5D02-4867-838D-9D04859C1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49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017F-548D-479D-BF31-3099505DF1A9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CA71F-6F03-4AA8-8C0B-0581289D1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B769-4DC7-4248-A373-A71BE3C0E6EE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1A89D-4D95-423F-B6F5-325CE8A92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29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FCC4C-7AFF-407C-B22B-461F7AB1B7D6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368B8-50BE-46BF-BBAE-F3B6D1429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33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7458-D9FB-4E05-992D-3D7BA0D6B928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EA8CA-35F8-4864-87A9-F933D2523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58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E575-FC1A-4139-8E0B-A2BFC6429F86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DA42-099F-42FB-B80C-47F0C2434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3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6144-7BC9-4C79-90D0-CCC8311389AE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FB455-ABFD-431D-BC96-B14AABEC4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1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1690-9478-4B47-90CA-C2FD4EE0C870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4A74A-5650-47E3-9CDF-24366D39C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1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C8A4-9C5F-4ED2-BB0F-B90312EB4CF1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16BCF-94C1-4373-A742-33A163626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0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F9D60-2268-413D-AD4D-8A104D290297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BEBB-1FBA-4A27-947D-1C4E33755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99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4E67E2-6600-442D-A104-FEE9548E996A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C3FA048-DEAE-4C1A-B9BB-224714C035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ahq.org/education/training/coach_schools.asp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yramydair.com/" TargetMode="External"/><Relationship Id="rId13" Type="http://schemas.openxmlformats.org/officeDocument/2006/relationships/hyperlink" Target="http://www.straightshooters.com/" TargetMode="External"/><Relationship Id="rId18" Type="http://schemas.openxmlformats.org/officeDocument/2006/relationships/hyperlink" Target="http://www.pistoleer.com/targets/airgun/" TargetMode="External"/><Relationship Id="rId3" Type="http://schemas.openxmlformats.org/officeDocument/2006/relationships/hyperlink" Target="http://www.compasseco.com/" TargetMode="External"/><Relationship Id="rId21" Type="http://schemas.openxmlformats.org/officeDocument/2006/relationships/hyperlink" Target="http://nealjguns.com/" TargetMode="External"/><Relationship Id="rId7" Type="http://schemas.openxmlformats.org/officeDocument/2006/relationships/hyperlink" Target="https://www.championshooters.com/" TargetMode="External"/><Relationship Id="rId12" Type="http://schemas.openxmlformats.org/officeDocument/2006/relationships/hyperlink" Target="http://www.larrysguns.com/" TargetMode="External"/><Relationship Id="rId17" Type="http://schemas.openxmlformats.org/officeDocument/2006/relationships/hyperlink" Target="http://www.cheaperthandirt.com/177_ec.htm" TargetMode="External"/><Relationship Id="rId2" Type="http://schemas.openxmlformats.org/officeDocument/2006/relationships/notesSlide" Target="../notesSlides/notesSlide39.xml"/><Relationship Id="rId16" Type="http://schemas.openxmlformats.org/officeDocument/2006/relationships/hyperlink" Target="http://www.airgunwarehouseinc.com/" TargetMode="External"/><Relationship Id="rId20" Type="http://schemas.openxmlformats.org/officeDocument/2006/relationships/hyperlink" Target="http://www.airgunsbbgu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rgetworldinc.com/" TargetMode="External"/><Relationship Id="rId11" Type="http://schemas.openxmlformats.org/officeDocument/2006/relationships/hyperlink" Target="http://www.pilkguns.com/" TargetMode="External"/><Relationship Id="rId5" Type="http://schemas.openxmlformats.org/officeDocument/2006/relationships/hyperlink" Target="http://www.cabelas.com/" TargetMode="External"/><Relationship Id="rId15" Type="http://schemas.openxmlformats.org/officeDocument/2006/relationships/hyperlink" Target="http://www.champchoice.com/" TargetMode="External"/><Relationship Id="rId23" Type="http://schemas.openxmlformats.org/officeDocument/2006/relationships/hyperlink" Target="http://www.airguns.net/comp_international_ar.php" TargetMode="External"/><Relationship Id="rId10" Type="http://schemas.openxmlformats.org/officeDocument/2006/relationships/hyperlink" Target="http://www.airgunsonly.com/" TargetMode="External"/><Relationship Id="rId19" Type="http://schemas.openxmlformats.org/officeDocument/2006/relationships/hyperlink" Target="http://www.mytargets.com/" TargetMode="External"/><Relationship Id="rId4" Type="http://schemas.openxmlformats.org/officeDocument/2006/relationships/hyperlink" Target="http://www.airgunexpress.com/" TargetMode="External"/><Relationship Id="rId9" Type="http://schemas.openxmlformats.org/officeDocument/2006/relationships/hyperlink" Target="http://www.gehmann.com/" TargetMode="External"/><Relationship Id="rId14" Type="http://schemas.openxmlformats.org/officeDocument/2006/relationships/hyperlink" Target="http://www.6stern-meisterscheiben.com/" TargetMode="External"/><Relationship Id="rId22" Type="http://schemas.openxmlformats.org/officeDocument/2006/relationships/hyperlink" Target="http://stores.ebay.com/Olympic-Marksman-Equipmen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hyperlink" Target="http://www.usashooting.com/" TargetMode="Externa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4-hshootingsports.org/" TargetMode="External"/><Relationship Id="rId5" Type="http://schemas.openxmlformats.org/officeDocument/2006/relationships/hyperlink" Target="http://www.odcmp.com/" TargetMode="External"/><Relationship Id="rId10" Type="http://schemas.openxmlformats.org/officeDocument/2006/relationships/image" Target="../media/image63.jpeg"/><Relationship Id="rId4" Type="http://schemas.openxmlformats.org/officeDocument/2006/relationships/hyperlink" Target="http://www.nra.org/" TargetMode="External"/><Relationship Id="rId9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400">
                <a:solidFill>
                  <a:schemeClr val="tx1"/>
                </a:solidFill>
              </a:rPr>
              <a:t>TETRATHLON</a:t>
            </a:r>
          </a:p>
          <a:p>
            <a:r>
              <a:rPr lang="en-US" altLang="en-US">
                <a:solidFill>
                  <a:schemeClr val="tx1"/>
                </a:solidFill>
              </a:rPr>
              <a:t>Shooting</a:t>
            </a:r>
          </a:p>
        </p:txBody>
      </p:sp>
      <p:pic>
        <p:nvPicPr>
          <p:cNvPr id="2051" name="Picture 3" descr="USPC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200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RideLogoGrayscal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ShootLogoGrayscale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SwimLogoGrayscale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RunLogoGrayscale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DSC_027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14400"/>
            <a:ext cx="7723188" cy="51355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The Range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More targets the better</a:t>
            </a:r>
          </a:p>
          <a:p>
            <a:r>
              <a:rPr lang="en-US" altLang="en-US"/>
              <a:t>Plan 30 Minutes Per line</a:t>
            </a:r>
          </a:p>
          <a:p>
            <a:pPr lvl="1"/>
            <a:r>
              <a:rPr lang="en-US" altLang="en-US"/>
              <a:t>40 competitors 15 targets = 3 lines = 1.5 hr to run the shoot</a:t>
            </a:r>
          </a:p>
          <a:p>
            <a:r>
              <a:rPr lang="en-US" altLang="en-US"/>
              <a:t>Gun Sharing : Needs to be factored I when setting up the lines.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tetrathlon 07 103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98475"/>
            <a:ext cx="7666038" cy="57499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DSC_000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914400"/>
            <a:ext cx="7837488" cy="52117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Running the Range</a:t>
            </a:r>
            <a:br>
              <a:rPr lang="en-US" dirty="0"/>
            </a:br>
            <a:r>
              <a:rPr lang="en-US" dirty="0"/>
              <a:t>The Crew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Shooting Steward: (or designee) Runs the range.</a:t>
            </a:r>
          </a:p>
          <a:p>
            <a:pPr lvl="1"/>
            <a:r>
              <a:rPr lang="en-US" altLang="en-US"/>
              <a:t>Safety</a:t>
            </a:r>
          </a:p>
          <a:p>
            <a:pPr lvl="1"/>
            <a:r>
              <a:rPr lang="en-US" altLang="en-US"/>
              <a:t>Calls the Commands </a:t>
            </a:r>
          </a:p>
          <a:p>
            <a:pPr lvl="1"/>
            <a:r>
              <a:rPr lang="en-US" altLang="en-US"/>
              <a:t>Deals with broken guns</a:t>
            </a:r>
          </a:p>
          <a:p>
            <a:pPr lvl="1"/>
            <a:r>
              <a:rPr lang="en-US" altLang="en-US"/>
              <a:t>Final arbitrator on scoring </a:t>
            </a:r>
          </a:p>
          <a:p>
            <a:pPr lvl="2"/>
            <a:r>
              <a:rPr lang="en-US" altLang="en-US"/>
              <a:t>Multiple shots per hole</a:t>
            </a:r>
          </a:p>
          <a:p>
            <a:pPr lvl="2"/>
            <a:r>
              <a:rPr lang="en-US" altLang="en-US"/>
              <a:t>Too close to tell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Running the Range</a:t>
            </a:r>
            <a:br>
              <a:rPr lang="en-US" dirty="0"/>
            </a:br>
            <a:r>
              <a:rPr lang="en-US" dirty="0"/>
              <a:t>The Crew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Target Puller</a:t>
            </a:r>
          </a:p>
          <a:p>
            <a:pPr lvl="1"/>
            <a:r>
              <a:rPr lang="en-US" altLang="en-US"/>
              <a:t>At least one but two is better</a:t>
            </a:r>
          </a:p>
          <a:p>
            <a:pPr lvl="1"/>
            <a:r>
              <a:rPr lang="en-US" altLang="en-US"/>
              <a:t>Pull targets and gives them to the scorer</a:t>
            </a:r>
          </a:p>
          <a:p>
            <a:pPr lvl="1"/>
            <a:r>
              <a:rPr lang="en-US" altLang="en-US"/>
              <a:t>For range safety stands at the end of the line and reports observed issues to the Steward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Running the Range</a:t>
            </a:r>
            <a:br>
              <a:rPr lang="en-US" dirty="0"/>
            </a:br>
            <a:r>
              <a:rPr lang="en-US" dirty="0"/>
              <a:t>The Crew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Scorer</a:t>
            </a:r>
          </a:p>
          <a:p>
            <a:pPr lvl="1"/>
            <a:r>
              <a:rPr lang="en-US" altLang="en-US"/>
              <a:t>Need two</a:t>
            </a:r>
          </a:p>
          <a:p>
            <a:pPr lvl="1"/>
            <a:r>
              <a:rPr lang="en-US" altLang="en-US"/>
              <a:t>Sitting at a table away from the competitors</a:t>
            </a:r>
          </a:p>
          <a:p>
            <a:pPr lvl="1"/>
            <a:r>
              <a:rPr lang="en-US" altLang="en-US"/>
              <a:t>Tools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  <a:p>
            <a:pPr lvl="1"/>
            <a:r>
              <a:rPr lang="en-US" altLang="en-US"/>
              <a:t> Calculator</a:t>
            </a:r>
          </a:p>
          <a:p>
            <a:pPr lvl="1"/>
            <a:r>
              <a:rPr lang="en-US" altLang="en-US"/>
              <a:t>Stapler or paper clips </a:t>
            </a:r>
          </a:p>
        </p:txBody>
      </p:sp>
      <p:pic>
        <p:nvPicPr>
          <p:cNvPr id="17412" name="Picture 3" descr="score-n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2743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257800" y="3276600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Scoring gauge for Target shooting</a:t>
            </a:r>
          </a:p>
          <a:p>
            <a:r>
              <a:rPr lang="en-US" altLang="en-US"/>
              <a:t>Picture from </a:t>
            </a:r>
          </a:p>
          <a:p>
            <a:r>
              <a:rPr lang="en-US" altLang="en-US"/>
              <a:t>www.championshooters.com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tetrathlon 07 99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0113" y="3124200"/>
            <a:ext cx="4433887" cy="3325813"/>
          </a:xfrm>
        </p:spPr>
      </p:pic>
      <p:pic>
        <p:nvPicPr>
          <p:cNvPr id="18435" name="Picture 4" descr="tetrathlon 07 10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WHERE?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Were can we set up a practice range?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Anywhere you can find 12 meters to set up in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0484" name="Content Placeholder 3" descr="Small R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429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Content Placeholder 3" descr="gibsons-practice-ran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038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Content Placeholder 3" descr="DSC0095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Tetrathlon Shooting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Background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About the Guns and Pellets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Setting up a range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Ranges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Targets bought and made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Training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Resources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Safety guides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DSC_000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654050"/>
            <a:ext cx="3638550" cy="54721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gibsons-practice-ran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493713"/>
            <a:ext cx="7051675" cy="57054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DSC0095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914400"/>
            <a:ext cx="6950075" cy="52117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143000"/>
          </a:xfrm>
        </p:spPr>
        <p:txBody>
          <a:bodyPr/>
          <a:lstStyle/>
          <a:p>
            <a:r>
              <a:rPr lang="en-US" altLang="en-US"/>
              <a:t>TARGET STANDS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Stands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ISSF rule is Center of target is 1.4 M from the Ground.</a:t>
            </a:r>
          </a:p>
          <a:p>
            <a:r>
              <a:rPr lang="en-US" altLang="en-US"/>
              <a:t>Home made are great and affordable</a:t>
            </a:r>
          </a:p>
          <a:p>
            <a:r>
              <a:rPr lang="en-US" altLang="en-US"/>
              <a:t>Challenge the creativity of a Parent who like to build things</a:t>
            </a:r>
          </a:p>
          <a:p>
            <a:pPr lvl="1"/>
            <a:r>
              <a:rPr lang="en-US" altLang="en-US"/>
              <a:t>PVC</a:t>
            </a:r>
          </a:p>
          <a:p>
            <a:pPr lvl="1"/>
            <a:r>
              <a:rPr lang="en-US" altLang="en-US"/>
              <a:t>Wood</a:t>
            </a:r>
          </a:p>
          <a:p>
            <a:r>
              <a:rPr lang="en-US" altLang="en-US"/>
              <a:t>Resources: </a:t>
            </a:r>
            <a:r>
              <a:rPr lang="en-US" altLang="en-US" sz="2200"/>
              <a:t>ww.odcmp.com/Coaching/target_stand_plans.htm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4513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Stands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Home made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7652" name="Picture 3" descr="Picture 1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2209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GRC04-2825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350361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143000" y="57150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Wood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953000" y="48768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PVC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Tables</a:t>
            </a:r>
          </a:p>
        </p:txBody>
      </p:sp>
      <p:pic>
        <p:nvPicPr>
          <p:cNvPr id="28675" name="Content Placeholder 3" descr="Scott Range tabl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3108325" cy="4424363"/>
          </a:xfrm>
        </p:spPr>
      </p:pic>
      <p:pic>
        <p:nvPicPr>
          <p:cNvPr id="28676" name="Picture 4" descr="Table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99561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Pellet Traps</a:t>
            </a:r>
          </a:p>
        </p:txBody>
      </p:sp>
      <p:pic>
        <p:nvPicPr>
          <p:cNvPr id="29699" name="Content Placeholder 3" descr="buildrange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2251075" cy="1852613"/>
          </a:xfrm>
        </p:spPr>
      </p:pic>
      <p:pic>
        <p:nvPicPr>
          <p:cNvPr id="29700" name="Picture 4" descr="Pellet tr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2590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Jammi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1752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GEH Manual Target Chang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191000"/>
            <a:ext cx="2743200" cy="2414588"/>
          </a:xfrm>
        </p:spPr>
      </p:pic>
      <p:pic>
        <p:nvPicPr>
          <p:cNvPr id="30723" name="Picture 4" descr="Jamm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311525"/>
            <a:ext cx="28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buildrang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2286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buildrange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298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buildrange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26066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838200" y="228600"/>
            <a:ext cx="6934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/>
              <a:t>Commercial Systems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10 Meter Air Pistol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is an Olympic Sport</a:t>
            </a:r>
          </a:p>
          <a:p>
            <a:r>
              <a:rPr lang="en-US" altLang="en-US"/>
              <a:t>USA Shooting needs young enthusiast</a:t>
            </a:r>
          </a:p>
          <a:p>
            <a:r>
              <a:rPr lang="en-US" altLang="en-US"/>
              <a:t>Bob Foth USA Shooting</a:t>
            </a:r>
          </a:p>
          <a:p>
            <a:pPr lvl="1"/>
            <a:r>
              <a:rPr lang="en-US" altLang="en-US"/>
              <a:t>Director of Youth Programs</a:t>
            </a:r>
          </a:p>
          <a:p>
            <a:pPr lvl="2"/>
            <a:r>
              <a:rPr lang="en-US" altLang="en-US"/>
              <a:t>Sees USPC Tetrathlon as a feeder network to the Junior Olympics and beyond</a:t>
            </a:r>
          </a:p>
          <a:p>
            <a:pPr lvl="1"/>
            <a:r>
              <a:rPr lang="en-US" altLang="en-US"/>
              <a:t>Director of Coach Development</a:t>
            </a:r>
          </a:p>
          <a:p>
            <a:pPr lvl="2"/>
            <a:r>
              <a:rPr lang="en-US" altLang="en-US"/>
              <a:t>Will arrange for a coach training seminar for 8 or more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Picture 0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04800"/>
            <a:ext cx="86741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 descr="Picture 15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14800"/>
            <a:ext cx="3733800" cy="2482850"/>
          </a:xfrm>
        </p:spPr>
      </p:pic>
      <p:pic>
        <p:nvPicPr>
          <p:cNvPr id="32771" name="Picture 4" descr="Picture 1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0020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Picture 14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64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TargetStand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1000"/>
            <a:ext cx="3733800" cy="5233988"/>
          </a:xfrm>
        </p:spPr>
      </p:pic>
      <p:pic>
        <p:nvPicPr>
          <p:cNvPr id="33795" name="Picture 4" descr="Picture 1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0020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 crank target carrier</a:t>
            </a:r>
          </a:p>
        </p:txBody>
      </p:sp>
      <p:pic>
        <p:nvPicPr>
          <p:cNvPr id="34819" name="Picture 4" descr="Picture 0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305800" cy="1676400"/>
          </a:xfrm>
        </p:spPr>
        <p:txBody>
          <a:bodyPr/>
          <a:lstStyle/>
          <a:p>
            <a:r>
              <a:rPr lang="en-US" altLang="en-US"/>
              <a:t>TRAINING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Skill Sport of extreme concentration</a:t>
            </a:r>
          </a:p>
          <a:p>
            <a:r>
              <a:rPr lang="en-US" altLang="en-US"/>
              <a:t>Easiest sport to teach</a:t>
            </a:r>
          </a:p>
          <a:p>
            <a:r>
              <a:rPr lang="en-US" altLang="en-US"/>
              <a:t>Mastering the basics is all that is necessary</a:t>
            </a:r>
          </a:p>
          <a:p>
            <a:r>
              <a:rPr lang="en-US" altLang="en-US"/>
              <a:t>Not so easy to learn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GUIDE</a:t>
            </a:r>
          </a:p>
        </p:txBody>
      </p:sp>
      <p:pic>
        <p:nvPicPr>
          <p:cNvPr id="37891" name="Content Placeholder 5" descr="SITE PICTURE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438400"/>
            <a:ext cx="2152650" cy="2516188"/>
          </a:xfrm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 b="1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STAY CALM</a:t>
            </a:r>
            <a:endParaRPr lang="en-US" altLang="en-US" sz="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n-US" altLang="en-US" sz="10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 ON THE BASICS</a:t>
            </a:r>
            <a:endParaRPr lang="en-US" altLang="en-US" sz="600"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en-US" sz="10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 MISTAKES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3340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lvl="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CONCENTRATE ON THE FRONT SIGHT</a:t>
            </a:r>
            <a:endParaRPr lang="en-US" sz="1600" dirty="0">
              <a:solidFill>
                <a:srgbClr val="0000FF"/>
              </a:solidFill>
              <a:ea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PRESS THE TRIGGER</a:t>
            </a:r>
            <a:endParaRPr lang="en-US" sz="1200" dirty="0">
              <a:solidFill>
                <a:srgbClr val="0000FF"/>
              </a:solidFill>
              <a:ea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SURPRISE SHOT BREAK</a:t>
            </a:r>
            <a:endParaRPr lang="en-US" sz="1200" dirty="0">
              <a:ea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ea typeface="Times New Roman" pitchFamily="18" charset="0"/>
                <a:cs typeface="Arial" pitchFamily="34" charset="0"/>
              </a:rPr>
              <a:t> FOLLOW THROUGH</a:t>
            </a:r>
            <a:endParaRPr lang="en-US" sz="600" dirty="0">
              <a:ea typeface="Times New Roman" pitchFamily="18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u="sng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“I AM STILL LOOKING AT THE FRONT SIGHT”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altLang="en-US"/>
              <a:t>Coaches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Look for avid Target shooter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Local Gun Club USA Shooting, NRA, CMP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33 Colleges have shooting programs is one near you?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Call USA Shooting Bob </a:t>
            </a:r>
            <a:r>
              <a:rPr lang="en-US" dirty="0" err="1"/>
              <a:t>Foth</a:t>
            </a:r>
            <a:r>
              <a:rPr lang="en-US" dirty="0"/>
              <a:t> and see if he knows of a quality coach near you. (contact on resources page)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Call NRA get list of clubs in your region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High School JR ROTC programs sometimes have shooting programs with good coaches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Coach Education Program </a:t>
            </a:r>
            <a:r>
              <a:rPr lang="en-US" dirty="0">
                <a:hlinkClick r:id="rId3"/>
              </a:rPr>
              <a:t>http://www.nrahq.org/education/training/coach_schools.asp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Bob.Foth@usashooting.org</a:t>
            </a:r>
            <a:r>
              <a:rPr lang="en-US" dirty="0"/>
              <a:t>, 719-866-4881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Bob </a:t>
            </a:r>
            <a:r>
              <a:rPr lang="en-US" dirty="0" err="1"/>
              <a:t>Foth</a:t>
            </a: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Director of Youth Programs and Coach Development for USA Shooting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US Olympic Complex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1 Olympic Plaza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Colorado Springs CO 80909 </a:t>
            </a:r>
          </a:p>
        </p:txBody>
      </p:sp>
      <p:pic>
        <p:nvPicPr>
          <p:cNvPr id="39939" name="Picture 3" descr="usa-shooting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008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3200" b="1"/>
              <a:t>GUNS, TARGETS, PELLETS and Stuff</a:t>
            </a:r>
            <a:endParaRPr lang="en-US" altLang="en-US" sz="320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altLang="en-US" sz="1400" u="sng">
                <a:hlinkClick r:id="rId3"/>
              </a:rPr>
              <a:t>http://www.compasseco.com/</a:t>
            </a:r>
            <a:endParaRPr lang="en-US" altLang="en-US" sz="1400"/>
          </a:p>
          <a:p>
            <a:r>
              <a:rPr lang="en-US" altLang="en-US" sz="1400" u="sng">
                <a:hlinkClick r:id="rId4"/>
              </a:rPr>
              <a:t>http://www.airgunexpress.com/</a:t>
            </a:r>
            <a:r>
              <a:rPr lang="en-US" altLang="en-US" sz="1400" u="sng"/>
              <a:t>  </a:t>
            </a:r>
            <a:endParaRPr lang="en-US" altLang="en-US" sz="1400"/>
          </a:p>
          <a:p>
            <a:r>
              <a:rPr lang="en-US" altLang="en-US" sz="1400" u="sng">
                <a:hlinkClick r:id="rId5"/>
              </a:rPr>
              <a:t>http://www.cabelas.com</a:t>
            </a:r>
            <a:r>
              <a:rPr lang="en-US" altLang="en-US" sz="1400" u="sng"/>
              <a:t>  </a:t>
            </a:r>
            <a:endParaRPr lang="en-US" altLang="en-US" sz="1400"/>
          </a:p>
          <a:p>
            <a:r>
              <a:rPr lang="en-US" altLang="en-US" sz="1400" u="sng">
                <a:hlinkClick r:id="rId6"/>
              </a:rPr>
              <a:t>http://www.targetworldinc.com</a:t>
            </a:r>
            <a:endParaRPr lang="en-US" altLang="en-US" sz="1400"/>
          </a:p>
          <a:p>
            <a:r>
              <a:rPr lang="en-US" altLang="en-US" sz="1400" u="sng">
                <a:hlinkClick r:id="rId7"/>
              </a:rPr>
              <a:t>https://www.championshooters.com/</a:t>
            </a:r>
            <a:r>
              <a:rPr lang="en-US" altLang="en-US" sz="1400" u="sng"/>
              <a:t>  (Target shooting equipement)</a:t>
            </a:r>
            <a:endParaRPr lang="en-US" altLang="en-US" sz="1400"/>
          </a:p>
          <a:p>
            <a:r>
              <a:rPr lang="en-US" altLang="en-US" sz="1400" u="sng">
                <a:hlinkClick r:id="rId8"/>
              </a:rPr>
              <a:t>http://www.pyramydair.com</a:t>
            </a:r>
            <a:r>
              <a:rPr lang="en-US" altLang="en-US" sz="1400" u="sng"/>
              <a:t> </a:t>
            </a:r>
            <a:endParaRPr lang="en-US" altLang="en-US" sz="1400"/>
          </a:p>
          <a:p>
            <a:r>
              <a:rPr lang="en-US" altLang="en-US" sz="1400" u="sng">
                <a:hlinkClick r:id="rId9"/>
              </a:rPr>
              <a:t>http://www.gehmann.com/</a:t>
            </a:r>
            <a:r>
              <a:rPr lang="en-US" altLang="en-US" sz="1400" u="sng"/>
              <a:t> </a:t>
            </a:r>
            <a:endParaRPr lang="en-US" altLang="en-US" sz="1400"/>
          </a:p>
          <a:p>
            <a:r>
              <a:rPr lang="en-US" altLang="en-US" sz="1400" u="sng">
                <a:hlinkClick r:id="rId10"/>
              </a:rPr>
              <a:t>http://www.airgunsonly.com</a:t>
            </a:r>
            <a:endParaRPr lang="en-US" altLang="en-US" sz="1400"/>
          </a:p>
          <a:p>
            <a:r>
              <a:rPr lang="en-US" altLang="en-US" sz="1400" u="sng">
                <a:hlinkClick r:id="rId11" tooltip="http://www.pilkguns.com/"/>
              </a:rPr>
              <a:t>http://www.pilkguns.com/</a:t>
            </a:r>
            <a:r>
              <a:rPr lang="en-US" altLang="en-US" sz="1400" u="sng"/>
              <a:t>  (Owner is a new Pony Club Dad</a:t>
            </a:r>
            <a:endParaRPr lang="en-US" altLang="en-US" sz="1400"/>
          </a:p>
          <a:p>
            <a:r>
              <a:rPr lang="en-US" altLang="en-US" sz="1400" u="sng">
                <a:hlinkClick r:id="rId12"/>
              </a:rPr>
              <a:t>http://www.larrysguns.com</a:t>
            </a:r>
            <a:r>
              <a:rPr lang="en-US" altLang="en-US" sz="1400" u="sng"/>
              <a:t> </a:t>
            </a:r>
            <a:endParaRPr lang="en-US" altLang="en-US" sz="1400"/>
          </a:p>
          <a:p>
            <a:r>
              <a:rPr lang="en-US" altLang="en-US" sz="1400" u="sng">
                <a:hlinkClick r:id="rId13"/>
              </a:rPr>
              <a:t>http://www.straightshooters.com/</a:t>
            </a:r>
            <a:endParaRPr lang="en-US" altLang="en-US" sz="1400"/>
          </a:p>
          <a:p>
            <a:r>
              <a:rPr lang="en-US" altLang="en-US" sz="1400" u="sng">
                <a:hlinkClick r:id="rId14" tooltip="http://www.6stern-meisterscheiben.com/"/>
              </a:rPr>
              <a:t>http://www.6stern-meisterscheiben.com/</a:t>
            </a:r>
            <a:endParaRPr lang="en-US" altLang="en-US" sz="1400"/>
          </a:p>
          <a:p>
            <a:r>
              <a:rPr lang="en-US" altLang="en-US" sz="1400" u="sng">
                <a:hlinkClick r:id="rId15"/>
              </a:rPr>
              <a:t>http://www.champchoice.com</a:t>
            </a:r>
            <a:endParaRPr lang="en-US" altLang="en-US" sz="1400"/>
          </a:p>
          <a:p>
            <a:r>
              <a:rPr lang="en-US" altLang="en-US" sz="1400" u="sng">
                <a:hlinkClick r:id="rId16"/>
              </a:rPr>
              <a:t>http://www.airgunwarehouseinc.com</a:t>
            </a:r>
            <a:endParaRPr lang="en-US" altLang="en-US" sz="1400"/>
          </a:p>
          <a:p>
            <a:r>
              <a:rPr lang="en-US" altLang="en-US" sz="1400" u="sng">
                <a:hlinkClick r:id="rId17"/>
              </a:rPr>
              <a:t>http://www.cheaperthandirt.com/177_ec.htm</a:t>
            </a:r>
            <a:endParaRPr lang="en-US" altLang="en-US" sz="1400"/>
          </a:p>
          <a:p>
            <a:r>
              <a:rPr lang="en-US" altLang="en-US" sz="1400" u="sng">
                <a:hlinkClick r:id="rId18"/>
              </a:rPr>
              <a:t>http://www.pistoleer.com/targets/airgun/</a:t>
            </a:r>
            <a:endParaRPr lang="en-US" altLang="en-US" sz="1400"/>
          </a:p>
          <a:p>
            <a:r>
              <a:rPr lang="en-US" altLang="en-US" sz="1400" u="sng">
                <a:hlinkClick r:id="rId19"/>
              </a:rPr>
              <a:t>http://www.mytargets.com/</a:t>
            </a:r>
            <a:endParaRPr lang="en-US" altLang="en-US" sz="1400"/>
          </a:p>
          <a:p>
            <a:r>
              <a:rPr lang="en-US" altLang="en-US" sz="1400" u="sng">
                <a:hlinkClick r:id="rId20"/>
              </a:rPr>
              <a:t>http://www.airgunsbbguns.com</a:t>
            </a:r>
            <a:endParaRPr lang="en-US" altLang="en-US" sz="1400"/>
          </a:p>
          <a:p>
            <a:r>
              <a:rPr lang="en-US" altLang="en-US" sz="1400" u="sng">
                <a:hlinkClick r:id="rId21"/>
              </a:rPr>
              <a:t>http://nealjguns.com/</a:t>
            </a:r>
            <a:endParaRPr lang="en-US" altLang="en-US" sz="1400"/>
          </a:p>
          <a:p>
            <a:r>
              <a:rPr lang="en-US" altLang="en-US" sz="1400" u="sng">
                <a:hlinkClick r:id="rId22"/>
              </a:rPr>
              <a:t>http://stores.ebay.com/Olympic-Marksman-Equipment</a:t>
            </a:r>
            <a:endParaRPr lang="en-US" altLang="en-US" sz="1400"/>
          </a:p>
          <a:p>
            <a:r>
              <a:rPr lang="en-US" altLang="en-US" sz="1400" u="sng">
                <a:hlinkClick r:id="rId23"/>
              </a:rPr>
              <a:t>http://www.airguns.net/comp_international_ar.php</a:t>
            </a:r>
            <a:endParaRPr lang="en-US" altLang="en-US" sz="1400"/>
          </a:p>
          <a:p>
            <a:endParaRPr lang="en-US" altLang="en-US" sz="1400"/>
          </a:p>
          <a:p>
            <a:pPr>
              <a:buFont typeface="Arial" panose="020B0604020202020204" pitchFamily="34" charset="0"/>
              <a:buNone/>
            </a:pPr>
            <a:endParaRPr lang="en-US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Pellet Pistols</a:t>
            </a:r>
          </a:p>
        </p:txBody>
      </p:sp>
      <p:pic>
        <p:nvPicPr>
          <p:cNvPr id="5123" name="Content Placeholder 3" descr="Crosma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95400"/>
            <a:ext cx="2159000" cy="914400"/>
          </a:xfrm>
        </p:spPr>
      </p:pic>
      <p:pic>
        <p:nvPicPr>
          <p:cNvPr id="5124" name="Picture 4" descr="tau7j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17018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daisy74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22288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gamocompactr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1752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izh4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1511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Marksman-2004-we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152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p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1295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1447800" y="23622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CROSMAN</a:t>
            </a: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6629400" y="1981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Tau 7 Jr.</a:t>
            </a:r>
          </a:p>
        </p:txBody>
      </p:sp>
      <p:sp>
        <p:nvSpPr>
          <p:cNvPr id="5132" name="TextBox 13"/>
          <p:cNvSpPr txBox="1">
            <a:spLocks noChangeArrowheads="1"/>
          </p:cNvSpPr>
          <p:nvPr/>
        </p:nvSpPr>
        <p:spPr bwMode="auto">
          <a:xfrm>
            <a:off x="457200" y="5791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Baikal izh46</a:t>
            </a:r>
          </a:p>
        </p:txBody>
      </p:sp>
      <p:sp>
        <p:nvSpPr>
          <p:cNvPr id="5133" name="TextBox 14"/>
          <p:cNvSpPr txBox="1">
            <a:spLocks noChangeArrowheads="1"/>
          </p:cNvSpPr>
          <p:nvPr/>
        </p:nvSpPr>
        <p:spPr bwMode="auto">
          <a:xfrm>
            <a:off x="1219200" y="4114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Beeman P3</a:t>
            </a:r>
          </a:p>
        </p:txBody>
      </p:sp>
      <p:sp>
        <p:nvSpPr>
          <p:cNvPr id="5134" name="TextBox 15"/>
          <p:cNvSpPr txBox="1">
            <a:spLocks noChangeArrowheads="1"/>
          </p:cNvSpPr>
          <p:nvPr/>
        </p:nvSpPr>
        <p:spPr bwMode="auto">
          <a:xfrm>
            <a:off x="4191000" y="3124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Marksman 2004</a:t>
            </a:r>
          </a:p>
        </p:txBody>
      </p:sp>
      <p:sp>
        <p:nvSpPr>
          <p:cNvPr id="5135" name="TextBox 16"/>
          <p:cNvSpPr txBox="1">
            <a:spLocks noChangeArrowheads="1"/>
          </p:cNvSpPr>
          <p:nvPr/>
        </p:nvSpPr>
        <p:spPr bwMode="auto">
          <a:xfrm>
            <a:off x="3886200" y="54102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Gamo Compact</a:t>
            </a:r>
          </a:p>
        </p:txBody>
      </p:sp>
      <p:sp>
        <p:nvSpPr>
          <p:cNvPr id="5136" name="TextBox 17"/>
          <p:cNvSpPr txBox="1">
            <a:spLocks noChangeArrowheads="1"/>
          </p:cNvSpPr>
          <p:nvPr/>
        </p:nvSpPr>
        <p:spPr bwMode="auto">
          <a:xfrm>
            <a:off x="6858000" y="52578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Daisy 747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Clubs and Organizations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USA Shooting (NGB for shooting)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hlinkClick r:id="rId3"/>
              </a:rPr>
              <a:t>www.usashooting.com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NRA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hlinkClick r:id="rId4"/>
              </a:rPr>
              <a:t>www.nra.org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Citizen Marksmanship Program (CMP)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linkClick r:id="rId5"/>
              </a:rPr>
              <a:t>http://www.odcmp.com/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4-H Shooting Sports 4-H Shooting Sports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linkClick r:id="rId6"/>
              </a:rPr>
              <a:t>www.4-hshootingsports.org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988" name="Picture 3" descr="usa-shooting-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008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NR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CMP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7526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6" descr="4-H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462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</a:t>
            </a:r>
          </a:p>
        </p:txBody>
      </p:sp>
      <p:pic>
        <p:nvPicPr>
          <p:cNvPr id="43011" name="Content Placeholder 3" descr="HPIM062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400">
                <a:solidFill>
                  <a:schemeClr val="tx1"/>
                </a:solidFill>
              </a:rPr>
              <a:t>TETRATHLON</a:t>
            </a:r>
          </a:p>
          <a:p>
            <a:r>
              <a:rPr lang="en-US" altLang="en-US">
                <a:solidFill>
                  <a:schemeClr val="tx1"/>
                </a:solidFill>
              </a:rPr>
              <a:t>Shooting</a:t>
            </a:r>
          </a:p>
        </p:txBody>
      </p:sp>
      <p:pic>
        <p:nvPicPr>
          <p:cNvPr id="44035" name="Picture 3" descr="USPC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200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RideLogoGrayscal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ShootLogoGrayscale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SwimLogoGrayscale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9" descr="RunLogoGrayscale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Advanced Air Pistols</a:t>
            </a:r>
          </a:p>
        </p:txBody>
      </p:sp>
      <p:pic>
        <p:nvPicPr>
          <p:cNvPr id="6147" name="Content Placeholder 3" descr="steyrlp1000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743200"/>
            <a:ext cx="2989263" cy="1143000"/>
          </a:xfrm>
        </p:spPr>
      </p:pic>
      <p:pic>
        <p:nvPicPr>
          <p:cNvPr id="6148" name="Picture 5" descr="Benelli J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15287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fwb1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2063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fwbp4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81600"/>
            <a:ext cx="19812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morinim162s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362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Pardin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16652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steyrlp2c_detail1r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20097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3"/>
          <p:cNvSpPr txBox="1">
            <a:spLocks noChangeArrowheads="1"/>
          </p:cNvSpPr>
          <p:nvPr/>
        </p:nvSpPr>
        <p:spPr bwMode="auto">
          <a:xfrm>
            <a:off x="6934200" y="48768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Feinwerkbau</a:t>
            </a:r>
          </a:p>
        </p:txBody>
      </p:sp>
      <p:sp>
        <p:nvSpPr>
          <p:cNvPr id="6155" name="TextBox 14"/>
          <p:cNvSpPr txBox="1">
            <a:spLocks noChangeArrowheads="1"/>
          </p:cNvSpPr>
          <p:nvPr/>
        </p:nvSpPr>
        <p:spPr bwMode="auto">
          <a:xfrm>
            <a:off x="457200" y="2590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Benelli Jr</a:t>
            </a:r>
          </a:p>
        </p:txBody>
      </p:sp>
      <p:sp>
        <p:nvSpPr>
          <p:cNvPr id="6156" name="TextBox 15"/>
          <p:cNvSpPr txBox="1">
            <a:spLocks noChangeArrowheads="1"/>
          </p:cNvSpPr>
          <p:nvPr/>
        </p:nvSpPr>
        <p:spPr bwMode="auto">
          <a:xfrm>
            <a:off x="2971800" y="21336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Pardini</a:t>
            </a:r>
          </a:p>
        </p:txBody>
      </p:sp>
      <p:sp>
        <p:nvSpPr>
          <p:cNvPr id="6157" name="TextBox 16"/>
          <p:cNvSpPr txBox="1">
            <a:spLocks noChangeArrowheads="1"/>
          </p:cNvSpPr>
          <p:nvPr/>
        </p:nvSpPr>
        <p:spPr bwMode="auto">
          <a:xfrm>
            <a:off x="4343400" y="3886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Steyr LP10</a:t>
            </a:r>
          </a:p>
        </p:txBody>
      </p:sp>
      <p:sp>
        <p:nvSpPr>
          <p:cNvPr id="6158" name="TextBox 17"/>
          <p:cNvSpPr txBox="1">
            <a:spLocks noChangeArrowheads="1"/>
          </p:cNvSpPr>
          <p:nvPr/>
        </p:nvSpPr>
        <p:spPr bwMode="auto">
          <a:xfrm>
            <a:off x="1143000" y="47244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Morini</a:t>
            </a:r>
          </a:p>
        </p:txBody>
      </p:sp>
      <p:pic>
        <p:nvPicPr>
          <p:cNvPr id="6159" name="Picture 18" descr="anschutzlpat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1774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Box 19"/>
          <p:cNvSpPr txBox="1">
            <a:spLocks noChangeArrowheads="1"/>
          </p:cNvSpPr>
          <p:nvPr/>
        </p:nvSpPr>
        <p:spPr bwMode="auto">
          <a:xfrm>
            <a:off x="2971800" y="6096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Anschutz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Pellets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Not all pellets are created equal. </a:t>
            </a:r>
          </a:p>
          <a:p>
            <a:r>
              <a:rPr lang="en-US" altLang="en-US"/>
              <a:t>Caliber: .177</a:t>
            </a:r>
          </a:p>
          <a:p>
            <a:r>
              <a:rPr lang="en-US" altLang="en-US"/>
              <a:t>Type: Match grade </a:t>
            </a:r>
          </a:p>
          <a:p>
            <a:pPr lvl="1"/>
            <a:r>
              <a:rPr lang="en-US" altLang="en-US"/>
              <a:t>Wad Cutter (not pointed)</a:t>
            </a:r>
          </a:p>
          <a:p>
            <a:r>
              <a:rPr lang="en-US" altLang="en-US"/>
              <a:t>Light weight ( the heavy are for Rifles) should be 7.7 gr or less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Pellets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724400"/>
          </a:xfrm>
        </p:spPr>
        <p:txBody>
          <a:bodyPr/>
          <a:lstStyle/>
          <a:p>
            <a:r>
              <a:rPr lang="en-US" altLang="en-US"/>
              <a:t>Once you settle on a pellet stay with the same make and Model.</a:t>
            </a:r>
          </a:p>
          <a:p>
            <a:endParaRPr lang="en-US" altLang="en-US"/>
          </a:p>
        </p:txBody>
      </p:sp>
      <p:pic>
        <p:nvPicPr>
          <p:cNvPr id="8196" name="Picture 3" descr="H&amp;N B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2085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R-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1764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vogel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0"/>
            <a:ext cx="12636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Cas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2251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Final Matc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9335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8" descr="Gam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15668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Range Setup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Target : 10 Meter Air Pistol Target</a:t>
            </a:r>
          </a:p>
          <a:p>
            <a:r>
              <a:rPr lang="en-US" altLang="en-US"/>
              <a:t>Stand Height: 1.4 M or 4ft 7in to the center of the Target</a:t>
            </a:r>
          </a:p>
          <a:p>
            <a:r>
              <a:rPr lang="en-US" altLang="en-US"/>
              <a:t>Distance: 10 Meters = 32.8 ft (33 ft)</a:t>
            </a:r>
          </a:p>
          <a:p>
            <a:r>
              <a:rPr lang="en-US" altLang="en-US"/>
              <a:t>Shooter Toe must be behind the line but the arm may extend beyond.</a:t>
            </a:r>
          </a:p>
          <a:p>
            <a:r>
              <a:rPr lang="en-US" altLang="en-US"/>
              <a:t>Distance between targets: Recommend 3 ft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tetrathlon 07 10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07975"/>
            <a:ext cx="4364038" cy="58181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756</Words>
  <Application>Microsoft Office PowerPoint</Application>
  <PresentationFormat>On-screen Show (4:3)</PresentationFormat>
  <Paragraphs>205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Arial</vt:lpstr>
      <vt:lpstr>Times New Roman</vt:lpstr>
      <vt:lpstr>Office Theme</vt:lpstr>
      <vt:lpstr>PowerPoint Presentation</vt:lpstr>
      <vt:lpstr>Tetrathlon Shooting Phase</vt:lpstr>
      <vt:lpstr>10 Meter Air Pistol </vt:lpstr>
      <vt:lpstr>Pellet Pistols</vt:lpstr>
      <vt:lpstr>Advanced Air Pistols</vt:lpstr>
      <vt:lpstr>Pellets</vt:lpstr>
      <vt:lpstr>Pellets</vt:lpstr>
      <vt:lpstr>Range Setup</vt:lpstr>
      <vt:lpstr>PowerPoint Presentation</vt:lpstr>
      <vt:lpstr>PowerPoint Presentation</vt:lpstr>
      <vt:lpstr>Running The Range</vt:lpstr>
      <vt:lpstr>PowerPoint Presentation</vt:lpstr>
      <vt:lpstr>PowerPoint Presentation</vt:lpstr>
      <vt:lpstr>Running the Range The Crew</vt:lpstr>
      <vt:lpstr>Running the Range The Crew</vt:lpstr>
      <vt:lpstr>Running the Range The Crew</vt:lpstr>
      <vt:lpstr>PowerPoint Presentation</vt:lpstr>
      <vt:lpstr>PRACTICE</vt:lpstr>
      <vt:lpstr>Were can we set up a practice range?</vt:lpstr>
      <vt:lpstr>PowerPoint Presentation</vt:lpstr>
      <vt:lpstr>PowerPoint Presentation</vt:lpstr>
      <vt:lpstr>PowerPoint Presentation</vt:lpstr>
      <vt:lpstr>TARGET STANDS</vt:lpstr>
      <vt:lpstr>Target Stands</vt:lpstr>
      <vt:lpstr>PowerPoint Presentation</vt:lpstr>
      <vt:lpstr>Target Stands</vt:lpstr>
      <vt:lpstr>Tables</vt:lpstr>
      <vt:lpstr>Basic Pellet Traps</vt:lpstr>
      <vt:lpstr>PowerPoint Presentation</vt:lpstr>
      <vt:lpstr>PowerPoint Presentation</vt:lpstr>
      <vt:lpstr>PowerPoint Presentation</vt:lpstr>
      <vt:lpstr>PowerPoint Presentation</vt:lpstr>
      <vt:lpstr>Hand crank target carrier</vt:lpstr>
      <vt:lpstr>TRAINING</vt:lpstr>
      <vt:lpstr>Training</vt:lpstr>
      <vt:lpstr>TRAINING GUIDE</vt:lpstr>
      <vt:lpstr>Coaches</vt:lpstr>
      <vt:lpstr>PowerPoint Presentation</vt:lpstr>
      <vt:lpstr>GUNS, TARGETS, PELLETS and Stuff</vt:lpstr>
      <vt:lpstr>Clubs and Organizations 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Stettinius</dc:creator>
  <cp:lastModifiedBy>Juliet Sadd</cp:lastModifiedBy>
  <cp:revision>63</cp:revision>
  <dcterms:created xsi:type="dcterms:W3CDTF">2008-01-23T16:34:32Z</dcterms:created>
  <dcterms:modified xsi:type="dcterms:W3CDTF">2016-12-04T17:02:47Z</dcterms:modified>
</cp:coreProperties>
</file>